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313" r:id="rId3"/>
    <p:sldId id="343" r:id="rId4"/>
    <p:sldId id="311" r:id="rId5"/>
    <p:sldId id="312" r:id="rId6"/>
    <p:sldId id="314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267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292" r:id="rId26"/>
    <p:sldId id="333" r:id="rId27"/>
    <p:sldId id="334" r:id="rId28"/>
    <p:sldId id="297" r:id="rId29"/>
    <p:sldId id="298" r:id="rId30"/>
    <p:sldId id="335" r:id="rId31"/>
    <p:sldId id="336" r:id="rId32"/>
    <p:sldId id="337" r:id="rId33"/>
    <p:sldId id="338" r:id="rId34"/>
    <p:sldId id="339" r:id="rId35"/>
    <p:sldId id="340" r:id="rId36"/>
    <p:sldId id="310" r:id="rId37"/>
    <p:sldId id="341" r:id="rId38"/>
    <p:sldId id="308" r:id="rId39"/>
    <p:sldId id="342" r:id="rId40"/>
    <p:sldId id="26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C2E4"/>
    <a:srgbClr val="AF41A2"/>
    <a:srgbClr val="404040"/>
    <a:srgbClr val="4BC6E6"/>
    <a:srgbClr val="FFFFFF"/>
    <a:srgbClr val="A9D354"/>
    <a:srgbClr val="F7F7F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74" autoAdjust="0"/>
    <p:restoredTop sz="94660"/>
  </p:normalViewPr>
  <p:slideViewPr>
    <p:cSldViewPr snapToGrid="0">
      <p:cViewPr>
        <p:scale>
          <a:sx n="100" d="100"/>
          <a:sy n="100" d="100"/>
        </p:scale>
        <p:origin x="-750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0301" y="0"/>
            <a:ext cx="2057698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0302" y="0"/>
            <a:ext cx="2057698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05" y="461010"/>
            <a:ext cx="1672590" cy="8121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734845"/>
            <a:ext cx="9144000" cy="1775117"/>
          </a:xfrm>
        </p:spPr>
        <p:txBody>
          <a:bodyPr anchor="b"/>
          <a:lstStyle>
            <a:lvl1pPr algn="ctr">
              <a:defRPr sz="6000">
                <a:solidFill>
                  <a:srgbClr val="40404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pPr algn="ctr"/>
            <a:endParaRPr lang="zh-CN" altLang="en-US" sz="7200" dirty="0">
              <a:solidFill>
                <a:schemeClr val="bg2">
                  <a:lumMod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bg2">
                    <a:lumMod val="2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5" y="332417"/>
            <a:ext cx="5232400" cy="1070012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4674034" y="5590907"/>
            <a:ext cx="2843927" cy="533756"/>
            <a:chOff x="5473700" y="3721585"/>
            <a:chExt cx="1689100" cy="317015"/>
          </a:xfrm>
        </p:grpSpPr>
        <p:sp>
          <p:nvSpPr>
            <p:cNvPr id="12" name="圆角矩形 11"/>
            <p:cNvSpPr/>
            <p:nvPr/>
          </p:nvSpPr>
          <p:spPr>
            <a:xfrm>
              <a:off x="5473700" y="3721585"/>
              <a:ext cx="1689100" cy="31701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0C2E4"/>
                </a:gs>
                <a:gs pos="100000">
                  <a:srgbClr val="A9D354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20759" y="3727843"/>
              <a:ext cx="1394981" cy="31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技术架构未来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9356090" y="6177280"/>
            <a:ext cx="1673225" cy="417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671638"/>
            <a:ext cx="12192000" cy="3643313"/>
          </a:xfrm>
          <a:prstGeom prst="rect">
            <a:avLst/>
          </a:prstGeom>
          <a:solidFill>
            <a:srgbClr val="40C2E4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875740"/>
            <a:ext cx="12198350" cy="935597"/>
          </a:xfrm>
          <a:prstGeom prst="rect">
            <a:avLst/>
          </a:prstGeom>
          <a:solidFill>
            <a:srgbClr val="A9D35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6716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13580"/>
            <a:ext cx="10515600" cy="80645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50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9355834" y="6177537"/>
            <a:ext cx="1997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3" y="5905903"/>
            <a:ext cx="3796848" cy="776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57424" y="1403671"/>
            <a:ext cx="13702361" cy="4566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8964706" cy="399415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3" y="5905903"/>
            <a:ext cx="3796848" cy="7764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00"/>
          <a:stretch>
            <a:fillRect/>
          </a:stretch>
        </p:blipFill>
        <p:spPr>
          <a:xfrm rot="6300000">
            <a:off x="366648" y="-1147492"/>
            <a:ext cx="2987104" cy="456679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9356090" y="6177280"/>
            <a:ext cx="1731010" cy="417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 userDrawn="1"/>
        </p:nvSpPr>
        <p:spPr>
          <a:xfrm rot="10800000">
            <a:off x="1999140" y="4800601"/>
            <a:ext cx="10192860" cy="2057399"/>
          </a:xfrm>
          <a:custGeom>
            <a:avLst/>
            <a:gdLst>
              <a:gd name="connsiteX0" fmla="*/ 0 w 10192860"/>
              <a:gd name="connsiteY0" fmla="*/ 0 h 2057399"/>
              <a:gd name="connsiteX1" fmla="*/ 10192860 w 10192860"/>
              <a:gd name="connsiteY1" fmla="*/ 0 h 2057399"/>
              <a:gd name="connsiteX2" fmla="*/ 0 w 10192860"/>
              <a:gd name="connsiteY2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2860" h="2057399">
                <a:moveTo>
                  <a:pt x="0" y="0"/>
                </a:moveTo>
                <a:lnTo>
                  <a:pt x="10192860" y="0"/>
                </a:lnTo>
                <a:lnTo>
                  <a:pt x="0" y="2057399"/>
                </a:lnTo>
                <a:close/>
              </a:path>
            </a:pathLst>
          </a:custGeom>
          <a:solidFill>
            <a:srgbClr val="A9D35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0"/>
            <a:ext cx="10192860" cy="2057399"/>
          </a:xfrm>
          <a:custGeom>
            <a:avLst/>
            <a:gdLst>
              <a:gd name="connsiteX0" fmla="*/ 0 w 10192860"/>
              <a:gd name="connsiteY0" fmla="*/ 0 h 2057399"/>
              <a:gd name="connsiteX1" fmla="*/ 10192860 w 10192860"/>
              <a:gd name="connsiteY1" fmla="*/ 0 h 2057399"/>
              <a:gd name="connsiteX2" fmla="*/ 0 w 10192860"/>
              <a:gd name="connsiteY2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2860" h="2057399">
                <a:moveTo>
                  <a:pt x="0" y="0"/>
                </a:moveTo>
                <a:lnTo>
                  <a:pt x="10192860" y="0"/>
                </a:lnTo>
                <a:lnTo>
                  <a:pt x="0" y="2057399"/>
                </a:lnTo>
                <a:close/>
              </a:path>
            </a:pathLst>
          </a:custGeom>
          <a:solidFill>
            <a:srgbClr val="40C2E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69" y="402206"/>
            <a:ext cx="8318721" cy="92364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7129" y="1728056"/>
            <a:ext cx="9157447" cy="385247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9" y="5775512"/>
            <a:ext cx="3796848" cy="77644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9355834" y="6177537"/>
            <a:ext cx="1997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3" y="5905903"/>
            <a:ext cx="3796848" cy="77644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355834" y="6177537"/>
            <a:ext cx="1997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/>
          <a:stretch>
            <a:fillRect/>
          </a:stretch>
        </p:blipFill>
        <p:spPr>
          <a:xfrm>
            <a:off x="3193415" y="-642620"/>
            <a:ext cx="5032375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92" r="-11892" b="-66796"/>
          <a:stretch>
            <a:fillRect/>
          </a:stretch>
        </p:blipFill>
        <p:spPr>
          <a:xfrm>
            <a:off x="1526248" y="3381612"/>
            <a:ext cx="2661667" cy="2001801"/>
          </a:xfrm>
          <a:custGeom>
            <a:avLst/>
            <a:gdLst>
              <a:gd name="connsiteX0" fmla="*/ 0 w 2026366"/>
              <a:gd name="connsiteY0" fmla="*/ 226994 h 1524000"/>
              <a:gd name="connsiteX1" fmla="*/ 707472 w 2026366"/>
              <a:gd name="connsiteY1" fmla="*/ 226994 h 1524000"/>
              <a:gd name="connsiteX2" fmla="*/ 707472 w 2026366"/>
              <a:gd name="connsiteY2" fmla="*/ 685994 h 1524000"/>
              <a:gd name="connsiteX3" fmla="*/ 671365 w 2026366"/>
              <a:gd name="connsiteY3" fmla="*/ 685994 h 1524000"/>
              <a:gd name="connsiteX4" fmla="*/ 671365 w 2026366"/>
              <a:gd name="connsiteY4" fmla="*/ 805490 h 1524000"/>
              <a:gd name="connsiteX5" fmla="*/ 707472 w 2026366"/>
              <a:gd name="connsiteY5" fmla="*/ 805490 h 1524000"/>
              <a:gd name="connsiteX6" fmla="*/ 707472 w 2026366"/>
              <a:gd name="connsiteY6" fmla="*/ 1004596 h 1524000"/>
              <a:gd name="connsiteX7" fmla="*/ 0 w 2026366"/>
              <a:gd name="connsiteY7" fmla="*/ 1004596 h 1524000"/>
              <a:gd name="connsiteX8" fmla="*/ 707472 w 2026366"/>
              <a:gd name="connsiteY8" fmla="*/ 0 h 1524000"/>
              <a:gd name="connsiteX9" fmla="*/ 2026366 w 2026366"/>
              <a:gd name="connsiteY9" fmla="*/ 0 h 1524000"/>
              <a:gd name="connsiteX10" fmla="*/ 2026366 w 2026366"/>
              <a:gd name="connsiteY10" fmla="*/ 1524000 h 1524000"/>
              <a:gd name="connsiteX11" fmla="*/ 707472 w 2026366"/>
              <a:gd name="connsiteY11" fmla="*/ 1524000 h 1524000"/>
              <a:gd name="connsiteX12" fmla="*/ 707472 w 2026366"/>
              <a:gd name="connsiteY12" fmla="*/ 1004596 h 1524000"/>
              <a:gd name="connsiteX13" fmla="*/ 1810995 w 2026366"/>
              <a:gd name="connsiteY13" fmla="*/ 1004596 h 1524000"/>
              <a:gd name="connsiteX14" fmla="*/ 1810995 w 2026366"/>
              <a:gd name="connsiteY14" fmla="*/ 226994 h 1524000"/>
              <a:gd name="connsiteX15" fmla="*/ 707472 w 2026366"/>
              <a:gd name="connsiteY15" fmla="*/ 22699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6366" h="1524000">
                <a:moveTo>
                  <a:pt x="0" y="226994"/>
                </a:moveTo>
                <a:lnTo>
                  <a:pt x="707472" y="226994"/>
                </a:lnTo>
                <a:lnTo>
                  <a:pt x="707472" y="685994"/>
                </a:lnTo>
                <a:lnTo>
                  <a:pt x="671365" y="685994"/>
                </a:lnTo>
                <a:lnTo>
                  <a:pt x="671365" y="805490"/>
                </a:lnTo>
                <a:lnTo>
                  <a:pt x="707472" y="805490"/>
                </a:lnTo>
                <a:lnTo>
                  <a:pt x="707472" y="1004596"/>
                </a:lnTo>
                <a:lnTo>
                  <a:pt x="0" y="1004596"/>
                </a:lnTo>
                <a:close/>
                <a:moveTo>
                  <a:pt x="707472" y="0"/>
                </a:moveTo>
                <a:lnTo>
                  <a:pt x="2026366" y="0"/>
                </a:lnTo>
                <a:lnTo>
                  <a:pt x="2026366" y="1524000"/>
                </a:lnTo>
                <a:lnTo>
                  <a:pt x="707472" y="1524000"/>
                </a:lnTo>
                <a:lnTo>
                  <a:pt x="707472" y="1004596"/>
                </a:lnTo>
                <a:lnTo>
                  <a:pt x="1810995" y="1004596"/>
                </a:lnTo>
                <a:lnTo>
                  <a:pt x="1810995" y="226994"/>
                </a:lnTo>
                <a:lnTo>
                  <a:pt x="707472" y="226994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3" y="4733378"/>
            <a:ext cx="829738" cy="829738"/>
          </a:xfrm>
          <a:prstGeom prst="rect">
            <a:avLst/>
          </a:prstGeom>
        </p:spPr>
      </p:pic>
      <p:grpSp>
        <p:nvGrpSpPr>
          <p:cNvPr id="23" name="组合 22"/>
          <p:cNvGrpSpPr/>
          <p:nvPr userDrawn="1"/>
        </p:nvGrpSpPr>
        <p:grpSpPr>
          <a:xfrm>
            <a:off x="1010285" y="854075"/>
            <a:ext cx="3694430" cy="1205865"/>
            <a:chOff x="6083" y="1744"/>
            <a:chExt cx="5818" cy="1899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" y="1744"/>
              <a:ext cx="5818" cy="1190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 userDrawn="1"/>
          </p:nvGrpSpPr>
          <p:grpSpPr>
            <a:xfrm>
              <a:off x="7496" y="3057"/>
              <a:ext cx="2992" cy="587"/>
              <a:chOff x="5473700" y="3721585"/>
              <a:chExt cx="1689100" cy="331170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5473700" y="3721585"/>
                <a:ext cx="1689100" cy="31701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40C2E4"/>
                  </a:gs>
                  <a:gs pos="100000">
                    <a:srgbClr val="A9D354"/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620759" y="3727843"/>
                <a:ext cx="1394981" cy="32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rPr>
                  <a:t>技术架构未来</a:t>
                </a:r>
              </a:p>
            </p:txBody>
          </p:sp>
        </p:grpSp>
      </p:grp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2524760" y="4017645"/>
            <a:ext cx="4131945" cy="47053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单击此处编辑微博名称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3" hasCustomPrompt="1"/>
          </p:nvPr>
        </p:nvSpPr>
        <p:spPr>
          <a:xfrm>
            <a:off x="2492375" y="4912360"/>
            <a:ext cx="4131945" cy="47053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单击此处编辑微信名称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idx="14" hasCustomPrompt="1"/>
          </p:nvPr>
        </p:nvSpPr>
        <p:spPr>
          <a:xfrm>
            <a:off x="7070725" y="4017645"/>
            <a:ext cx="1800000" cy="18000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单击此处添加二维码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5" hasCustomPrompt="1"/>
          </p:nvPr>
        </p:nvSpPr>
        <p:spPr>
          <a:xfrm>
            <a:off x="9434830" y="4017645"/>
            <a:ext cx="1800000" cy="18000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单击此处添加二维码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55" y="1050925"/>
            <a:ext cx="1672590" cy="8121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文本框 21"/>
          <p:cNvSpPr txBox="1"/>
          <p:nvPr userDrawn="1"/>
        </p:nvSpPr>
        <p:spPr>
          <a:xfrm>
            <a:off x="4364038" y="2723515"/>
            <a:ext cx="3463925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40404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Thank you</a:t>
            </a:r>
            <a:r>
              <a:rPr lang="zh-CN" altLang="en-US" sz="3600">
                <a:solidFill>
                  <a:srgbClr val="40404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方正正大黑简体" panose="02000000000000000000" pitchFamily="2" charset="-122"/>
          <a:ea typeface="方正正大黑简体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+mn-ea"/>
                <a:ea typeface="+mn-ea"/>
              </a:rPr>
              <a:t>智能路由的高可用实时音频系统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4950" y="3859213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学霸君 袁荣喜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85826" y="47307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95800" y="1350963"/>
            <a:ext cx="2266949" cy="8953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听觉需求</a:t>
            </a:r>
            <a:endParaRPr lang="zh-CN" altLang="en-US" sz="1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181850" y="2466971"/>
            <a:ext cx="2200275" cy="8858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网络传输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228851" y="2528885"/>
            <a:ext cx="2105024" cy="8858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7030A0">
                <a:alpha val="5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四大杀手</a:t>
            </a:r>
            <a:endParaRPr lang="zh-CN" altLang="en-US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686051" y="4452938"/>
            <a:ext cx="2181226" cy="866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音频编码与处理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143625" y="4452938"/>
            <a:ext cx="2343150" cy="8477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两个层面的可用性</a:t>
            </a:r>
            <a:endParaRPr lang="zh-CN" altLang="en-US" sz="14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53000" y="2800349"/>
            <a:ext cx="1457325" cy="1276351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实时语音系统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0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571500" y="4746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技术特点：听觉需求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00225"/>
            <a:ext cx="4286250" cy="2968371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866899" y="1781174"/>
            <a:ext cx="3962401" cy="28225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延迟 </a:t>
            </a:r>
            <a:r>
              <a:rPr lang="en-US" altLang="zh-CN" sz="1400" dirty="0" smtClean="0"/>
              <a:t>&lt;300ms,</a:t>
            </a:r>
            <a:r>
              <a:rPr lang="zh-CN" altLang="en-US" sz="1400" dirty="0" smtClean="0"/>
              <a:t>最大容忍</a:t>
            </a:r>
            <a:r>
              <a:rPr lang="en-US" altLang="zh-CN" sz="1400" dirty="0" smtClean="0"/>
              <a:t>800ms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连续性，信息丢失率 </a:t>
            </a:r>
            <a:r>
              <a:rPr lang="en-US" altLang="zh-CN" sz="1400" dirty="0" smtClean="0"/>
              <a:t>&lt; 3%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1400" dirty="0" smtClean="0"/>
              <a:t>MOS5</a:t>
            </a:r>
            <a:r>
              <a:rPr lang="zh-CN" altLang="en-US" sz="1400" dirty="0" smtClean="0"/>
              <a:t>值 </a:t>
            </a:r>
            <a:r>
              <a:rPr lang="en-US" altLang="zh-CN" sz="1400" dirty="0" smtClean="0"/>
              <a:t>&gt; 3.5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通话过程持续稳定</a:t>
            </a:r>
            <a:endParaRPr lang="en-US" altLang="zh-CN" sz="14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无噪声</a:t>
            </a:r>
            <a:r>
              <a:rPr lang="zh-CN" altLang="en-US" sz="1400" dirty="0" smtClean="0"/>
              <a:t>回声啸叫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217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57225" y="517523"/>
            <a:ext cx="10515600" cy="7969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技术特点：四大杀手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171700" y="1114425"/>
            <a:ext cx="6534150" cy="4714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延迟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造成交谈障碍</a:t>
            </a:r>
            <a:endParaRPr lang="en-US" altLang="zh-CN" sz="14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丢包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产生交谈信息丢失和卡顿</a:t>
            </a:r>
            <a:endParaRPr lang="en-US" altLang="zh-CN" sz="14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抖动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造成丢包和延迟</a:t>
            </a:r>
            <a:endParaRPr lang="en-US" altLang="zh-CN" sz="14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乱序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特殊的抖动方式，造成丢包和延迟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704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09624" y="488947"/>
            <a:ext cx="907732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技术特点：骨干网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876423" y="1558839"/>
            <a:ext cx="8734425" cy="3508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网络案例：前几年在福州同一个房间里的两个宽带（电信网通）网络相互之间</a:t>
            </a:r>
            <a:r>
              <a:rPr lang="en-US" altLang="zh-CN" sz="1400" dirty="0" smtClean="0"/>
              <a:t>ping</a:t>
            </a:r>
            <a:r>
              <a:rPr lang="zh-CN" altLang="en-US" sz="1400" dirty="0" smtClean="0"/>
              <a:t>，最大延迟：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195ms</a:t>
            </a:r>
            <a:r>
              <a:rPr lang="zh-CN" altLang="en-US" sz="1400" dirty="0" smtClean="0"/>
              <a:t>，</a:t>
            </a:r>
            <a:r>
              <a:rPr lang="zh-CN" altLang="en-US" sz="1400" dirty="0" smtClean="0"/>
              <a:t>最大丢包：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5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%</a:t>
            </a:r>
            <a:r>
              <a:rPr lang="zh-CN" altLang="en-US" sz="1400" dirty="0" smtClean="0"/>
              <a:t>，最大抖动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71ms</a:t>
            </a:r>
            <a:r>
              <a:rPr lang="zh-CN" altLang="en-US" sz="1400" dirty="0" smtClean="0"/>
              <a:t>，</a:t>
            </a:r>
            <a:r>
              <a:rPr lang="zh-CN" altLang="en-US" sz="1400" dirty="0" smtClean="0"/>
              <a:t>这</a:t>
            </a:r>
            <a:r>
              <a:rPr lang="zh-CN" altLang="en-US" sz="1400" dirty="0" smtClean="0"/>
              <a:t>是什么原因？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trace route</a:t>
            </a:r>
            <a:r>
              <a:rPr lang="zh-CN" altLang="en-US" sz="1400" dirty="0" smtClean="0"/>
              <a:t>路由路径</a:t>
            </a:r>
            <a:endParaRPr lang="en-US" altLang="zh-CN" sz="14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solidFill>
                  <a:srgbClr val="7030A0"/>
                </a:solidFill>
              </a:rPr>
              <a:t>福州</a:t>
            </a:r>
            <a:r>
              <a:rPr lang="en-US" altLang="zh-CN" sz="1400" dirty="0" smtClean="0">
                <a:solidFill>
                  <a:srgbClr val="7030A0"/>
                </a:solidFill>
              </a:rPr>
              <a:t>-&gt;</a:t>
            </a:r>
            <a:r>
              <a:rPr lang="zh-CN" altLang="en-US" sz="1400" dirty="0" smtClean="0">
                <a:solidFill>
                  <a:srgbClr val="7030A0"/>
                </a:solidFill>
              </a:rPr>
              <a:t>厦门</a:t>
            </a:r>
            <a:r>
              <a:rPr lang="en-US" altLang="zh-CN" sz="1400" dirty="0" smtClean="0">
                <a:solidFill>
                  <a:srgbClr val="7030A0"/>
                </a:solidFill>
              </a:rPr>
              <a:t>-&gt;</a:t>
            </a:r>
            <a:r>
              <a:rPr lang="zh-CN" altLang="en-US" sz="1400" dirty="0" smtClean="0">
                <a:solidFill>
                  <a:srgbClr val="7030A0"/>
                </a:solidFill>
              </a:rPr>
              <a:t>广州</a:t>
            </a:r>
            <a:r>
              <a:rPr lang="en-US" altLang="zh-CN" sz="1400" dirty="0" smtClean="0">
                <a:solidFill>
                  <a:srgbClr val="FF0000"/>
                </a:solidFill>
              </a:rPr>
              <a:t>-&gt;</a:t>
            </a:r>
            <a:r>
              <a:rPr lang="zh-CN" altLang="en-US" sz="1400" dirty="0" smtClean="0">
                <a:solidFill>
                  <a:srgbClr val="FF0000"/>
                </a:solidFill>
              </a:rPr>
              <a:t>北京</a:t>
            </a:r>
            <a:r>
              <a:rPr lang="en-US" altLang="zh-CN" sz="1400" dirty="0" smtClean="0">
                <a:solidFill>
                  <a:srgbClr val="FF0000"/>
                </a:solidFill>
              </a:rPr>
              <a:t>-&gt;</a:t>
            </a:r>
            <a:r>
              <a:rPr lang="zh-CN" altLang="en-US" sz="1400" dirty="0" smtClean="0">
                <a:solidFill>
                  <a:srgbClr val="00B050"/>
                </a:solidFill>
              </a:rPr>
              <a:t>上海</a:t>
            </a:r>
            <a:r>
              <a:rPr lang="en-US" altLang="zh-CN" sz="1400" dirty="0" smtClean="0">
                <a:solidFill>
                  <a:srgbClr val="00B050"/>
                </a:solidFill>
              </a:rPr>
              <a:t>-&gt;</a:t>
            </a:r>
            <a:r>
              <a:rPr lang="zh-CN" altLang="en-US" sz="1400" dirty="0" smtClean="0">
                <a:solidFill>
                  <a:srgbClr val="00B050"/>
                </a:solidFill>
              </a:rPr>
              <a:t>福州，</a:t>
            </a:r>
            <a:r>
              <a:rPr lang="zh-CN" altLang="en-US" sz="1400" dirty="0" smtClean="0">
                <a:solidFill>
                  <a:schemeClr val="tx1"/>
                </a:solidFill>
              </a:rPr>
              <a:t>来回</a:t>
            </a:r>
            <a:r>
              <a:rPr lang="en-US" altLang="zh-CN" sz="1400" dirty="0" smtClean="0">
                <a:solidFill>
                  <a:schemeClr val="tx1"/>
                </a:solidFill>
              </a:rPr>
              <a:t>5000</a:t>
            </a:r>
            <a:r>
              <a:rPr lang="zh-CN" altLang="en-US" sz="1400" dirty="0" smtClean="0">
                <a:solidFill>
                  <a:schemeClr val="tx1"/>
                </a:solidFill>
              </a:rPr>
              <a:t>多公里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每</a:t>
            </a:r>
            <a:r>
              <a:rPr lang="en-US" altLang="zh-CN" sz="1400" dirty="0" smtClean="0"/>
              <a:t>100</a:t>
            </a:r>
            <a:r>
              <a:rPr lang="zh-CN" altLang="en-US" sz="1400" dirty="0" smtClean="0"/>
              <a:t>公里光传输时间需要</a:t>
            </a:r>
            <a:r>
              <a:rPr lang="en-US" altLang="zh-CN" sz="1400" dirty="0" smtClean="0"/>
              <a:t>1ms</a:t>
            </a:r>
            <a:r>
              <a:rPr lang="zh-CN" altLang="en-US" sz="1400" dirty="0" smtClean="0"/>
              <a:t>，距离是很大的问题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路由拥塞</a:t>
            </a:r>
            <a:endParaRPr lang="en-US" altLang="zh-CN" sz="14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经过多个核心交换路由路径，拥塞造成延迟、丢</a:t>
            </a:r>
            <a:r>
              <a:rPr lang="zh-CN" altLang="en-US" sz="1400" dirty="0" smtClean="0"/>
              <a:t>包、抖动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7508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606425"/>
            <a:ext cx="8315325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819240"/>
            <a:ext cx="7239000" cy="4874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90575" y="5556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技术特点：骨干网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613151"/>
              </p:ext>
            </p:extLst>
          </p:nvPr>
        </p:nvGraphicFramePr>
        <p:xfrm>
          <a:off x="1962150" y="1571625"/>
          <a:ext cx="7191375" cy="16233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5397"/>
                <a:gridCol w="1308487"/>
                <a:gridCol w="1264871"/>
                <a:gridCol w="1263420"/>
                <a:gridCol w="1219200"/>
              </a:tblGrid>
              <a:tr h="29845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通信类型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延迟（毫秒）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丢包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抖动（毫秒）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乱序程度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  <a:tr h="3222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同省同城同一运营商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~ 20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~ 3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61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跨省同一运营商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 ~ 80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~ 10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少许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42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不同运营商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 ~ </a:t>
                      </a:r>
                      <a:r>
                        <a:rPr lang="en-US" altLang="zh-CN" sz="1200" u="none" strike="noStrike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 ~ </a:t>
                      </a:r>
                      <a:r>
                        <a:rPr lang="en-US" altLang="zh-CN" sz="1200" u="none" strike="noStrike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~ 200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常见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22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海外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~ 600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 ~ 20% 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~ 300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很多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828800" y="3486150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实时语音适合在同城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一运营商级别之间通信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优化通信质量的关键手段是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缩短路由距离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2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42950" y="5651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技术特点：终端无线网络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91" y="1394393"/>
            <a:ext cx="2757926" cy="363969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323976" y="1529455"/>
            <a:ext cx="5078506" cy="3994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2G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zh-CN" altLang="en-US" sz="1400" dirty="0" smtClean="0"/>
              <a:t>延迟：几秒，实时带宽</a:t>
            </a:r>
            <a:r>
              <a:rPr lang="en-US" altLang="zh-CN" sz="1400" dirty="0" smtClean="0"/>
              <a:t>:10kbs</a:t>
            </a:r>
            <a:r>
              <a:rPr lang="zh-CN" altLang="en-US" sz="1400" dirty="0" smtClean="0"/>
              <a:t>以内，</a:t>
            </a:r>
            <a:r>
              <a:rPr lang="zh-CN" altLang="en-US" sz="1400" dirty="0" smtClean="0">
                <a:solidFill>
                  <a:schemeClr val="tx1"/>
                </a:solidFill>
              </a:rPr>
              <a:t>无法实时语音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3G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延迟</a:t>
            </a:r>
            <a:r>
              <a:rPr lang="en-US" altLang="zh-CN" sz="1400" dirty="0" smtClean="0"/>
              <a:t>:</a:t>
            </a:r>
            <a:r>
              <a:rPr lang="en-US" altLang="zh-CN" sz="1400" dirty="0"/>
              <a:t>5</a:t>
            </a:r>
            <a:r>
              <a:rPr lang="en-US" altLang="zh-CN" sz="1400" dirty="0" smtClean="0"/>
              <a:t>0 </a:t>
            </a:r>
            <a:r>
              <a:rPr lang="en-US" altLang="zh-CN" sz="1400" dirty="0" smtClean="0"/>
              <a:t>~ 1000</a:t>
            </a:r>
            <a:r>
              <a:rPr lang="zh-CN" altLang="en-US" sz="1400" dirty="0" smtClean="0"/>
              <a:t>毫秒，实时带宽</a:t>
            </a:r>
            <a:r>
              <a:rPr lang="en-US" altLang="zh-CN" sz="1400" dirty="0" smtClean="0"/>
              <a:t>: 100kbs,</a:t>
            </a:r>
            <a:r>
              <a:rPr lang="zh-CN" altLang="en-US" sz="1400" dirty="0" smtClean="0">
                <a:solidFill>
                  <a:schemeClr val="tx1"/>
                </a:solidFill>
              </a:rPr>
              <a:t>信号无删减的情况</a:t>
            </a:r>
            <a:r>
              <a:rPr lang="zh-CN" altLang="en-US" sz="1400" dirty="0" smtClean="0"/>
              <a:t>下基本可以实时语音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4G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延迟：</a:t>
            </a:r>
            <a:r>
              <a:rPr lang="en-US" altLang="zh-CN" sz="1400" dirty="0" smtClean="0"/>
              <a:t>30 ~ 800</a:t>
            </a:r>
            <a:r>
              <a:rPr lang="zh-CN" altLang="en-US" sz="1400" dirty="0" smtClean="0"/>
              <a:t>毫秒，实时带宽</a:t>
            </a:r>
            <a:r>
              <a:rPr lang="en-US" altLang="zh-CN" sz="1400" dirty="0" smtClean="0"/>
              <a:t>:1 ~ 10mbs,</a:t>
            </a:r>
            <a:r>
              <a:rPr lang="zh-CN" altLang="en-US" sz="1400" dirty="0" smtClean="0"/>
              <a:t>信号删减</a:t>
            </a:r>
            <a:r>
              <a:rPr lang="zh-CN" altLang="en-US" sz="1400" dirty="0" smtClean="0">
                <a:solidFill>
                  <a:schemeClr val="tx1"/>
                </a:solidFill>
              </a:rPr>
              <a:t>不严重</a:t>
            </a:r>
            <a:r>
              <a:rPr lang="zh-CN" altLang="en-US" sz="1400" dirty="0" smtClean="0"/>
              <a:t>情况下可以进行实时语音</a:t>
            </a:r>
            <a:endParaRPr lang="en-US" altLang="zh-CN" sz="1400" dirty="0" smtClean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WIFI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延迟</a:t>
            </a:r>
            <a:r>
              <a:rPr lang="en-US" altLang="zh-CN" sz="1400" dirty="0" smtClean="0"/>
              <a:t>:5 ~ 300</a:t>
            </a:r>
            <a:r>
              <a:rPr lang="zh-CN" altLang="en-US" sz="1400" dirty="0" smtClean="0"/>
              <a:t>毫秒，实时带宽</a:t>
            </a:r>
            <a:r>
              <a:rPr lang="en-US" altLang="zh-CN" sz="1400" dirty="0" smtClean="0"/>
              <a:t>:10 ~ 50mbs,</a:t>
            </a:r>
            <a:r>
              <a:rPr lang="zh-CN" altLang="en-US" sz="1400" dirty="0" smtClean="0"/>
              <a:t>可以进行实时语音，</a:t>
            </a:r>
            <a:r>
              <a:rPr lang="zh-CN" altLang="en-US" sz="1400" dirty="0" smtClean="0">
                <a:solidFill>
                  <a:schemeClr val="tx1"/>
                </a:solidFill>
              </a:rPr>
              <a:t>但要防止恶意带宽抢占，信号删减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3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95325" y="4699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技术特点：网络连通性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124074" y="1514472"/>
            <a:ext cx="6257925" cy="3762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防火墙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NAT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UDP</a:t>
            </a:r>
            <a:r>
              <a:rPr lang="zh-CN" altLang="en-US" sz="1400" dirty="0" smtClean="0"/>
              <a:t>防火墙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TCP</a:t>
            </a:r>
            <a:r>
              <a:rPr lang="zh-CN" altLang="en-US" sz="1400" dirty="0" smtClean="0"/>
              <a:t>防火墙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网络分隔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某个地区连中心机房不通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046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42950" y="374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84" y="1501775"/>
            <a:ext cx="5392944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47725" y="36512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技术特点：编码器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246981"/>
            <a:ext cx="538782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80496" y="379301"/>
            <a:ext cx="928798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038351" y="1383876"/>
            <a:ext cx="6448424" cy="4076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tx1"/>
                </a:solidFill>
              </a:rPr>
              <a:t>业务场景和困境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tx1"/>
                </a:solidFill>
              </a:rPr>
              <a:t>实时语音的技术特点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tx1"/>
                </a:solidFill>
              </a:rPr>
              <a:t>解决方案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4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23900" y="36512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技术特点：编码器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MOS9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41969"/>
            <a:ext cx="6762750" cy="48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57225" y="5460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技术特点：与网络相关的语音处理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762125" y="1616074"/>
            <a:ext cx="7934324" cy="4308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静音检测（</a:t>
            </a:r>
            <a:r>
              <a:rPr lang="en-US" altLang="zh-CN" sz="2400" dirty="0" smtClean="0"/>
              <a:t>VAD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500" dirty="0" smtClean="0"/>
              <a:t>话音信号检测</a:t>
            </a:r>
            <a:endParaRPr lang="en-US" altLang="zh-CN" sz="15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DTX</a:t>
            </a:r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CN" sz="1500" dirty="0" smtClean="0"/>
              <a:t>Discontinuous Transmission</a:t>
            </a:r>
            <a:r>
              <a:rPr lang="zh-CN" altLang="en-US" sz="1500" dirty="0" smtClean="0"/>
              <a:t>，在没有话音的间隙发送少量的报文报告状态</a:t>
            </a:r>
            <a:endParaRPr lang="en-US" altLang="zh-CN" sz="15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舒适音（</a:t>
            </a:r>
            <a:r>
              <a:rPr lang="en-US" altLang="zh-CN" sz="2400" dirty="0" smtClean="0"/>
              <a:t>CNG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500" dirty="0" smtClean="0"/>
              <a:t>收听端状态提示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50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33425" y="49212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技术特点：可用性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752600" y="1644650"/>
            <a:ext cx="6610350" cy="3994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通话交谈的可用性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>
                <a:solidFill>
                  <a:schemeClr val="tx1"/>
                </a:solidFill>
              </a:rPr>
              <a:t>满足听觉需求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>
                <a:solidFill>
                  <a:schemeClr val="tx1"/>
                </a:solidFill>
              </a:rPr>
              <a:t>尽量减少由“四大杀手”对语音通话连续性造成的影响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服务的可用性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异常容灾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7 X 24</a:t>
            </a:r>
            <a:r>
              <a:rPr lang="zh-CN" altLang="en-US" sz="1400" dirty="0" smtClean="0"/>
              <a:t>服务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终端网络兼容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5326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00100" y="488947"/>
            <a:ext cx="79248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需要什么样的方案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151728"/>
            <a:ext cx="3657599" cy="3963198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524000" y="1504950"/>
            <a:ext cx="5440456" cy="4200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高可用性，高稳定性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海纳百川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能兼容大多数终端的硬件环境、网络环境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兼容</a:t>
            </a:r>
            <a:r>
              <a:rPr lang="zh-CN" altLang="en-US" sz="1400" dirty="0" smtClean="0"/>
              <a:t>各个运营商网络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动态智能路由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基于自身数据的自循环体系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快速追踪分析</a:t>
            </a:r>
            <a:endParaRPr lang="en-US" altLang="zh-CN" sz="2000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67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95325" y="412750"/>
            <a:ext cx="105156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解决方案：第三方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6" y="1565275"/>
            <a:ext cx="4229099" cy="3419475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533525" y="1565275"/>
            <a:ext cx="3552825" cy="3994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开源方案</a:t>
            </a:r>
            <a:r>
              <a:rPr lang="en-US" altLang="zh-CN" sz="2400" dirty="0" err="1" smtClean="0"/>
              <a:t>webRTC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600" dirty="0" smtClean="0"/>
              <a:t>过于庞大，功能繁杂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600" dirty="0" smtClean="0"/>
              <a:t>需要进行大量修改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600" dirty="0" smtClean="0"/>
              <a:t>无法达到收费级可用性</a:t>
            </a:r>
            <a:endParaRPr lang="en-US" altLang="zh-CN" sz="1600" dirty="0" smtClean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商业云方案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SDK</a:t>
            </a:r>
            <a:r>
              <a:rPr lang="zh-CN" altLang="en-US" sz="1400" dirty="0" smtClean="0"/>
              <a:t>接入繁杂，成本高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无法进行快速追踪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无法根据通信特点进行优化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72456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84" y="609931"/>
            <a:ext cx="6171429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1344" y="375787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54" y="1394090"/>
            <a:ext cx="5193224" cy="3182636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924050" y="1002383"/>
            <a:ext cx="4527176" cy="50673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1800" dirty="0" smtClean="0"/>
              <a:t>GIPS</a:t>
            </a:r>
            <a:r>
              <a:rPr lang="zh-CN" altLang="en-US" sz="1800" dirty="0" smtClean="0"/>
              <a:t>引擎</a:t>
            </a:r>
            <a:endParaRPr lang="en-US" altLang="zh-CN" sz="1800" dirty="0" smtClean="0"/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smtClean="0"/>
              <a:t>Codec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err="1" smtClean="0"/>
              <a:t>Jitterbuffer</a:t>
            </a:r>
            <a:endParaRPr lang="en-US" altLang="zh-CN" sz="1400" dirty="0" smtClean="0"/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smtClean="0"/>
              <a:t>Audio process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网络通信</a:t>
            </a:r>
            <a:endParaRPr lang="en-US" altLang="zh-CN" sz="1800" dirty="0" smtClean="0"/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zh-CN" altLang="en-US" sz="1400" dirty="0" smtClean="0"/>
              <a:t>基础通信策略</a:t>
            </a:r>
            <a:endParaRPr lang="en-US" altLang="zh-CN" sz="1400" dirty="0" smtClean="0"/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zh-CN" altLang="en-US" sz="1400" dirty="0" smtClean="0"/>
              <a:t>本地拥塞判断</a:t>
            </a:r>
            <a:endParaRPr lang="en-US" altLang="zh-CN" sz="1400" dirty="0" smtClean="0"/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zh-CN" altLang="en-US" sz="1400" dirty="0" smtClean="0"/>
              <a:t>网类型判断（</a:t>
            </a:r>
            <a:r>
              <a:rPr lang="en-US" altLang="zh-CN" sz="1400" dirty="0" smtClean="0"/>
              <a:t>3G/4G/WIFI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防火墙穿越</a:t>
            </a:r>
            <a:endParaRPr lang="en-US" altLang="zh-CN" sz="1800" dirty="0" smtClean="0"/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en-US" altLang="zh-CN" sz="1400" dirty="0" smtClean="0"/>
              <a:t>STUN/TURN</a:t>
            </a:r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en-US" altLang="zh-CN" sz="1400" dirty="0" smtClean="0"/>
              <a:t>TCP/80/443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1800" dirty="0" smtClean="0"/>
              <a:t>peer node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4862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09600" y="42227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解决方案：实时传输策略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286000" y="1454150"/>
            <a:ext cx="5314949" cy="3765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评估“四大杀手</a:t>
            </a:r>
            <a:r>
              <a:rPr lang="en-US" altLang="zh-CN" sz="2400" dirty="0" smtClean="0"/>
              <a:t>”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应对丢包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FEC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Forward </a:t>
            </a:r>
            <a:r>
              <a:rPr lang="en-US" altLang="zh-CN" sz="1600" dirty="0"/>
              <a:t>Error </a:t>
            </a:r>
            <a:r>
              <a:rPr lang="en-US" altLang="zh-CN" sz="1600" dirty="0" smtClean="0"/>
              <a:t>Correction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重传</a:t>
            </a:r>
            <a:endParaRPr lang="en-US" altLang="zh-CN" sz="1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track</a:t>
            </a:r>
            <a:r>
              <a:rPr lang="zh-CN" altLang="en-US" sz="2400" dirty="0" smtClean="0"/>
              <a:t>检测</a:t>
            </a:r>
            <a:endParaRPr lang="en-US" altLang="zh-CN" sz="2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QOS</a:t>
            </a:r>
            <a:r>
              <a:rPr lang="zh-CN" altLang="en-US" sz="2400" dirty="0" smtClean="0"/>
              <a:t>策略栈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82368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14375" y="4508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轨迹检测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67" y="1766655"/>
            <a:ext cx="852606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68" y="1509443"/>
            <a:ext cx="5649114" cy="3839111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666750" y="5206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QOS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3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93338" y="386463"/>
            <a:ext cx="10515600" cy="6627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学霸君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04"/>
          <a:stretch/>
        </p:blipFill>
        <p:spPr>
          <a:xfrm>
            <a:off x="1809750" y="1198245"/>
            <a:ext cx="9144000" cy="43357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38006" y="1224913"/>
            <a:ext cx="3867443" cy="1289199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ea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问吧科技创立于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月，是国内领先的在线教育公司，也是一支典型以技术为驱动的创业公司，旗下拥有国内首款针对中小学生在线答疑为核心的产品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学霸君”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1554163" y="2906712"/>
            <a:ext cx="19479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5,500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1554163" y="3354387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亿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554163" y="3786187"/>
            <a:ext cx="17383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,800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554163" y="4217987"/>
            <a:ext cx="1441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3444875" y="3014662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注册用户</a:t>
            </a:r>
          </a:p>
        </p:txBody>
      </p:sp>
      <p:sp>
        <p:nvSpPr>
          <p:cNvPr id="10" name="文本框 10"/>
          <p:cNvSpPr txBox="1">
            <a:spLocks noChangeArrowheads="1"/>
          </p:cNvSpPr>
          <p:nvPr/>
        </p:nvSpPr>
        <p:spPr bwMode="auto">
          <a:xfrm>
            <a:off x="3444875" y="3448050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累计用户搜题</a:t>
            </a:r>
          </a:p>
        </p:txBody>
      </p:sp>
      <p:sp>
        <p:nvSpPr>
          <p:cNvPr id="11" name="文本框 11"/>
          <p:cNvSpPr txBox="1">
            <a:spLocks noChangeArrowheads="1"/>
          </p:cNvSpPr>
          <p:nvPr/>
        </p:nvSpPr>
        <p:spPr bwMode="auto">
          <a:xfrm>
            <a:off x="3444875" y="3876675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每日用户搜题数</a:t>
            </a:r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3444875" y="4316412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日活用户</a:t>
            </a:r>
          </a:p>
        </p:txBody>
      </p:sp>
    </p:spTree>
    <p:extLst>
      <p:ext uri="{BB962C8B-B14F-4D97-AF65-F5344CB8AC3E}">
        <p14:creationId xmlns:p14="http://schemas.microsoft.com/office/powerpoint/2010/main" val="26324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00100" y="5556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543174" y="1995488"/>
            <a:ext cx="6400801" cy="21558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两端之间直连真是延迟最小吗？</a:t>
            </a:r>
            <a:endParaRPr lang="en-US" altLang="zh-CN" sz="24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P2P</a:t>
            </a:r>
            <a:r>
              <a:rPr lang="zh-CN" altLang="en-US" sz="2400" dirty="0" smtClean="0"/>
              <a:t>不是</a:t>
            </a:r>
            <a:r>
              <a:rPr lang="en-US" altLang="zh-CN" sz="2400" dirty="0" smtClean="0"/>
              <a:t>point to point</a:t>
            </a:r>
            <a:r>
              <a:rPr lang="zh-CN" altLang="en-US" sz="2400" dirty="0" smtClean="0"/>
              <a:t>，而是</a:t>
            </a:r>
            <a:r>
              <a:rPr lang="en-US" altLang="zh-CN" sz="2400" dirty="0" smtClean="0"/>
              <a:t>peer to peer</a:t>
            </a:r>
          </a:p>
        </p:txBody>
      </p:sp>
    </p:spTree>
    <p:extLst>
      <p:ext uri="{BB962C8B-B14F-4D97-AF65-F5344CB8AC3E}">
        <p14:creationId xmlns:p14="http://schemas.microsoft.com/office/powerpoint/2010/main" val="652432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42950" y="5365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87" y="2258806"/>
            <a:ext cx="7244187" cy="308154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904875" y="1496807"/>
            <a:ext cx="5010150" cy="196076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下一跳原则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分段计算传输状态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按发送方向计算路径，通信双方的路径不完全一致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6402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22742" y="480562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P2P relay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01" y="1404206"/>
            <a:ext cx="5835281" cy="3192165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134580" y="1605385"/>
            <a:ext cx="4772025" cy="35537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在骨干网关键路径上</a:t>
            </a:r>
            <a:r>
              <a:rPr lang="en-US" altLang="zh-CN" sz="2000" dirty="0" smtClean="0"/>
              <a:t>relay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relay</a:t>
            </a:r>
            <a:r>
              <a:rPr lang="zh-CN" altLang="en-US" sz="2000" dirty="0" smtClean="0"/>
              <a:t>中间节点不超过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个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适应现有的网络格局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路径太多，计算困难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控制延迟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中间</a:t>
            </a:r>
            <a:r>
              <a:rPr lang="en-US" altLang="zh-CN" sz="2000" dirty="0" smtClean="0"/>
              <a:t>relay</a:t>
            </a:r>
            <a:r>
              <a:rPr lang="zh-CN" altLang="en-US" sz="2000" dirty="0" smtClean="0"/>
              <a:t>节点可自由退出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35781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98943" y="537712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解决方案：多路径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18" y="1563975"/>
            <a:ext cx="6031763" cy="3192165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219200" y="1895246"/>
            <a:ext cx="4733925" cy="25296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多路径实时探测</a:t>
            </a:r>
            <a:endParaRPr lang="en-US" altLang="zh-CN" sz="20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多路径通信状态计算</a:t>
            </a:r>
            <a:endParaRPr lang="en-US" altLang="zh-CN" sz="20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节点间交换通信信息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4803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61998" y="544511"/>
            <a:ext cx="80295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解决方案：选路和可用性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019426" y="1733549"/>
            <a:ext cx="5276849" cy="338137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基于</a:t>
            </a:r>
            <a:r>
              <a:rPr lang="en-US" altLang="zh-CN" sz="2400" dirty="0" smtClean="0"/>
              <a:t>QOS</a:t>
            </a:r>
            <a:r>
              <a:rPr lang="zh-CN" altLang="en-US" sz="2400" dirty="0" smtClean="0"/>
              <a:t>栈状态的最优路径选择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 smtClean="0"/>
              <a:t>多路径实时数据比较，阈值触发选路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/>
              <a:t>同等通信质量</a:t>
            </a:r>
            <a:r>
              <a:rPr lang="zh-CN" altLang="en-US" sz="1500" dirty="0" smtClean="0"/>
              <a:t>情况，</a:t>
            </a:r>
            <a:r>
              <a:rPr lang="en-US" altLang="zh-CN" sz="1500" dirty="0" smtClean="0"/>
              <a:t>TTL</a:t>
            </a:r>
            <a:r>
              <a:rPr lang="zh-CN" altLang="en-US" sz="1500" dirty="0" smtClean="0"/>
              <a:t>小者优先选择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500" dirty="0" smtClean="0"/>
              <a:t>QOS</a:t>
            </a:r>
            <a:r>
              <a:rPr lang="zh-CN" altLang="en-US" sz="1500" dirty="0" smtClean="0"/>
              <a:t>栈底选路</a:t>
            </a:r>
            <a:endParaRPr lang="en-US" altLang="zh-CN" sz="15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通信链路容灾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 smtClean="0"/>
              <a:t>中间</a:t>
            </a:r>
            <a:r>
              <a:rPr lang="en-US" altLang="zh-CN" sz="1500" dirty="0"/>
              <a:t>r</a:t>
            </a:r>
            <a:r>
              <a:rPr lang="en-US" altLang="zh-CN" sz="1500" dirty="0" smtClean="0"/>
              <a:t>elay</a:t>
            </a:r>
            <a:r>
              <a:rPr lang="zh-CN" altLang="en-US" sz="1500" dirty="0" smtClean="0"/>
              <a:t>节点的加入和退出不影响通信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 smtClean="0"/>
              <a:t>无</a:t>
            </a:r>
            <a:r>
              <a:rPr lang="en-US" altLang="zh-CN" sz="1500" dirty="0" smtClean="0"/>
              <a:t>server</a:t>
            </a:r>
            <a:r>
              <a:rPr lang="zh-CN" altLang="en-US" sz="1500" dirty="0" smtClean="0"/>
              <a:t>概念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/>
              <a:t>跨</a:t>
            </a:r>
            <a:r>
              <a:rPr lang="zh-CN" altLang="en-US" sz="1500" dirty="0" smtClean="0"/>
              <a:t>机房</a:t>
            </a:r>
            <a:r>
              <a:rPr lang="en-US" altLang="zh-CN" sz="1500" dirty="0" smtClean="0"/>
              <a:t>relay</a:t>
            </a:r>
            <a:r>
              <a:rPr lang="zh-CN" altLang="en-US" sz="1500" dirty="0" smtClean="0"/>
              <a:t>通信，高可用保证链路稳定</a:t>
            </a:r>
            <a:endParaRPr lang="en-US" altLang="zh-CN" sz="1500" dirty="0" smtClean="0"/>
          </a:p>
        </p:txBody>
      </p:sp>
    </p:spTree>
    <p:extLst>
      <p:ext uri="{BB962C8B-B14F-4D97-AF65-F5344CB8AC3E}">
        <p14:creationId xmlns:p14="http://schemas.microsoft.com/office/powerpoint/2010/main" val="1604447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14375" y="5270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解决方案：调度服务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448050" y="1476375"/>
            <a:ext cx="5829300" cy="42354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策略数据库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600" dirty="0" smtClean="0"/>
              <a:t>router</a:t>
            </a:r>
            <a:r>
              <a:rPr lang="zh-CN" altLang="en-US" sz="2600" dirty="0" smtClean="0"/>
              <a:t>负载均衡调度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终端通信策略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调度匹配</a:t>
            </a:r>
            <a:endParaRPr lang="en-US" altLang="zh-CN" sz="2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700" dirty="0" smtClean="0"/>
              <a:t>基于以往通信数据进行匹配</a:t>
            </a:r>
            <a:endParaRPr lang="en-US" altLang="zh-CN" sz="17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700" dirty="0" smtClean="0"/>
              <a:t>基于地址位置匹配</a:t>
            </a:r>
            <a:endParaRPr lang="en-US" altLang="zh-CN" sz="17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确定</a:t>
            </a:r>
            <a:r>
              <a:rPr lang="en-US" altLang="zh-CN" sz="2600" dirty="0" smtClean="0"/>
              <a:t>relay</a:t>
            </a:r>
            <a:r>
              <a:rPr lang="zh-CN" altLang="en-US" sz="2600" dirty="0" smtClean="0"/>
              <a:t>通信路径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人工干预</a:t>
            </a:r>
            <a:endParaRPr lang="en-US" altLang="zh-CN" sz="2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79226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56" y="290074"/>
            <a:ext cx="9402488" cy="55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89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23900" y="479425"/>
            <a:ext cx="10515600" cy="822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处理系统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657476" y="1187450"/>
            <a:ext cx="7277099" cy="443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实时日志收集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通信状态日志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终端异常与状态日志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P2P</a:t>
            </a:r>
            <a:r>
              <a:rPr lang="zh-CN" altLang="en-US" sz="1400" dirty="0" smtClean="0"/>
              <a:t>链路日志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安全日志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问题追踪和实时数据处理</a:t>
            </a:r>
            <a:endParaRPr lang="en-US" altLang="zh-CN" sz="2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自循环数据批处理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路由数据，更新策略数据库，为扩容提供依据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终端异常数据，更新策略数据库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398731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304925"/>
            <a:ext cx="9750757" cy="39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0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38200" y="498475"/>
            <a:ext cx="10515600" cy="720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解决方案：结果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009776" y="1425575"/>
            <a:ext cx="8677274" cy="3213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/>
              <a:t>多</a:t>
            </a:r>
            <a:r>
              <a:rPr lang="zh-CN" altLang="en-US" sz="1600" dirty="0" smtClean="0"/>
              <a:t>机房协同传输，骨干网延迟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&lt; 100ms</a:t>
            </a:r>
            <a:r>
              <a:rPr lang="zh-CN" altLang="en-US" sz="1600" dirty="0" smtClean="0"/>
              <a:t>，丢包</a:t>
            </a:r>
            <a:r>
              <a:rPr lang="en-US" altLang="zh-CN" sz="1600" dirty="0" smtClean="0"/>
              <a:t>&lt;3%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动态适配</a:t>
            </a:r>
            <a:r>
              <a:rPr lang="en-US" altLang="zh-CN" sz="1600" dirty="0" smtClean="0"/>
              <a:t>4000</a:t>
            </a:r>
            <a:r>
              <a:rPr lang="zh-CN" altLang="en-US" sz="1600" dirty="0" smtClean="0"/>
              <a:t>余款移动终端，策略实时生效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追踪单个通话问题的时间 </a:t>
            </a:r>
            <a:r>
              <a:rPr lang="en-US" altLang="zh-CN" sz="1600" dirty="0" smtClean="0"/>
              <a:t>&lt; 5</a:t>
            </a:r>
            <a:r>
              <a:rPr lang="zh-CN" altLang="en-US" sz="1600" dirty="0" smtClean="0"/>
              <a:t>分钟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通话故障率 </a:t>
            </a:r>
            <a:r>
              <a:rPr lang="en-US" altLang="zh-CN" sz="1600" dirty="0"/>
              <a:t> &lt; </a:t>
            </a:r>
            <a:r>
              <a:rPr lang="en-US" altLang="zh-CN" sz="1600" dirty="0" smtClean="0"/>
              <a:t>1%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形成骨干网通信调度的依赖数据，让答疑连通时间少于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秒，路由</a:t>
            </a:r>
            <a:r>
              <a:rPr lang="zh-CN" altLang="en-US" sz="1600" dirty="0" smtClean="0"/>
              <a:t>重选率 </a:t>
            </a:r>
            <a:r>
              <a:rPr lang="en-US" altLang="zh-CN" sz="1600" dirty="0" smtClean="0"/>
              <a:t> </a:t>
            </a:r>
            <a:r>
              <a:rPr lang="en-US" altLang="zh-CN" sz="1600" dirty="0" smtClean="0"/>
              <a:t>&lt; 5%</a:t>
            </a:r>
          </a:p>
        </p:txBody>
      </p:sp>
    </p:spTree>
    <p:extLst>
      <p:ext uri="{BB962C8B-B14F-4D97-AF65-F5344CB8AC3E}">
        <p14:creationId xmlns:p14="http://schemas.microsoft.com/office/powerpoint/2010/main" val="126035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79038" y="386463"/>
            <a:ext cx="10515600" cy="6627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困境：场景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161"/>
          <p:cNvSpPr>
            <a:spLocks noChangeArrowheads="1"/>
          </p:cNvSpPr>
          <p:nvPr/>
        </p:nvSpPr>
        <p:spPr bwMode="auto">
          <a:xfrm>
            <a:off x="2667520" y="1880251"/>
            <a:ext cx="820738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［学生］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不敢问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不想问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不会问</a:t>
            </a:r>
          </a:p>
        </p:txBody>
      </p:sp>
      <p:sp>
        <p:nvSpPr>
          <p:cNvPr id="4" name="Shape 162"/>
          <p:cNvSpPr>
            <a:spLocks noChangeArrowheads="1"/>
          </p:cNvSpPr>
          <p:nvPr/>
        </p:nvSpPr>
        <p:spPr bwMode="auto">
          <a:xfrm>
            <a:off x="2577752" y="3020826"/>
            <a:ext cx="1000274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［老师］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薪酬低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压力大</a:t>
            </a:r>
            <a:endParaRPr kumimoji="0" lang="en-US" altLang="zh-CN" sz="1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zh-CN" altLang="en-US" sz="1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空余时间多</a:t>
            </a:r>
            <a:endParaRPr kumimoji="0" lang="en-US" altLang="zh-CN" sz="1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</p:txBody>
      </p:sp>
      <p:sp>
        <p:nvSpPr>
          <p:cNvPr id="5" name="Shape 163"/>
          <p:cNvSpPr>
            <a:spLocks noChangeArrowheads="1"/>
          </p:cNvSpPr>
          <p:nvPr/>
        </p:nvSpPr>
        <p:spPr bwMode="auto">
          <a:xfrm>
            <a:off x="2667520" y="4204639"/>
            <a:ext cx="820738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［家长］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望子成龙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不计成本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无力辅导</a:t>
            </a:r>
          </a:p>
        </p:txBody>
      </p:sp>
      <p:grpSp>
        <p:nvGrpSpPr>
          <p:cNvPr id="11" name="Group 188"/>
          <p:cNvGrpSpPr>
            <a:grpSpLocks/>
          </p:cNvGrpSpPr>
          <p:nvPr/>
        </p:nvGrpSpPr>
        <p:grpSpPr bwMode="auto">
          <a:xfrm>
            <a:off x="1478434" y="1947782"/>
            <a:ext cx="954514" cy="906463"/>
            <a:chOff x="-127000" y="-88900"/>
            <a:chExt cx="1513700" cy="1493704"/>
          </a:xfrm>
        </p:grpSpPr>
        <p:pic>
          <p:nvPicPr>
            <p:cNvPr id="12" name="pasted-ima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63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5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93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76"/>
          <p:cNvGrpSpPr>
            <a:grpSpLocks/>
          </p:cNvGrpSpPr>
          <p:nvPr/>
        </p:nvGrpSpPr>
        <p:grpSpPr bwMode="auto">
          <a:xfrm>
            <a:off x="1538481" y="3091809"/>
            <a:ext cx="834419" cy="893349"/>
            <a:chOff x="-127000" y="-88900"/>
            <a:chExt cx="1513700" cy="1471911"/>
          </a:xfrm>
        </p:grpSpPr>
        <p:pic>
          <p:nvPicPr>
            <p:cNvPr id="15" name="pasted-ima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图片 5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82"/>
          <p:cNvGrpSpPr>
            <a:grpSpLocks/>
          </p:cNvGrpSpPr>
          <p:nvPr/>
        </p:nvGrpSpPr>
        <p:grpSpPr bwMode="auto">
          <a:xfrm>
            <a:off x="1543441" y="4278493"/>
            <a:ext cx="849371" cy="839791"/>
            <a:chOff x="-127000" y="-88900"/>
            <a:chExt cx="1675314" cy="1471911"/>
          </a:xfrm>
        </p:grpSpPr>
        <p:pic>
          <p:nvPicPr>
            <p:cNvPr id="18" name="pasted-ima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21315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6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675315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774427" y="133049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kumimoji="0" lang="zh-CN" altLang="en-US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kumimoji="0"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</a:p>
        </p:txBody>
      </p:sp>
      <p:cxnSp>
        <p:nvCxnSpPr>
          <p:cNvPr id="22" name="直线连接符 9"/>
          <p:cNvCxnSpPr>
            <a:cxnSpLocks noChangeShapeType="1"/>
          </p:cNvCxnSpPr>
          <p:nvPr/>
        </p:nvCxnSpPr>
        <p:spPr bwMode="auto">
          <a:xfrm>
            <a:off x="3823096" y="1941396"/>
            <a:ext cx="12700" cy="3086721"/>
          </a:xfrm>
          <a:prstGeom prst="line">
            <a:avLst/>
          </a:prstGeom>
          <a:noFill/>
          <a:ln w="9525">
            <a:solidFill>
              <a:srgbClr val="327EFF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8" name="Picture 2" descr="C:\Users\Wenba\AppData\Local\Temp\9268ba81-93bc-4f7a-941c-8808acf3fa7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23" y="2754318"/>
            <a:ext cx="884328" cy="88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Shape 165"/>
          <p:cNvSpPr>
            <a:spLocks noChangeShapeType="1"/>
          </p:cNvSpPr>
          <p:nvPr/>
        </p:nvSpPr>
        <p:spPr bwMode="auto">
          <a:xfrm>
            <a:off x="5527321" y="2382814"/>
            <a:ext cx="1834060" cy="6971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Shape 166"/>
          <p:cNvSpPr>
            <a:spLocks noChangeArrowheads="1"/>
          </p:cNvSpPr>
          <p:nvPr/>
        </p:nvSpPr>
        <p:spPr bwMode="auto">
          <a:xfrm>
            <a:off x="6035718" y="2028857"/>
            <a:ext cx="79508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实时答疑</a:t>
            </a:r>
          </a:p>
        </p:txBody>
      </p:sp>
      <p:sp>
        <p:nvSpPr>
          <p:cNvPr id="81" name="Shape 167"/>
          <p:cNvSpPr>
            <a:spLocks noChangeShapeType="1"/>
          </p:cNvSpPr>
          <p:nvPr/>
        </p:nvSpPr>
        <p:spPr bwMode="auto">
          <a:xfrm>
            <a:off x="5435643" y="2605463"/>
            <a:ext cx="596504" cy="313134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2" name="Shape 169"/>
          <p:cNvSpPr>
            <a:spLocks noChangeShapeType="1"/>
          </p:cNvSpPr>
          <p:nvPr/>
        </p:nvSpPr>
        <p:spPr bwMode="auto">
          <a:xfrm flipH="1">
            <a:off x="6821531" y="2616178"/>
            <a:ext cx="559594" cy="313135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Shape 170"/>
          <p:cNvSpPr>
            <a:spLocks noChangeArrowheads="1"/>
          </p:cNvSpPr>
          <p:nvPr/>
        </p:nvSpPr>
        <p:spPr bwMode="auto">
          <a:xfrm>
            <a:off x="5074277" y="2959331"/>
            <a:ext cx="81335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请求答疑</a:t>
            </a:r>
          </a:p>
        </p:txBody>
      </p:sp>
      <p:sp>
        <p:nvSpPr>
          <p:cNvPr id="84" name="Shape 171"/>
          <p:cNvSpPr>
            <a:spLocks noChangeArrowheads="1"/>
          </p:cNvSpPr>
          <p:nvPr/>
        </p:nvSpPr>
        <p:spPr bwMode="auto">
          <a:xfrm>
            <a:off x="6908447" y="2963498"/>
            <a:ext cx="92190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精确解答</a:t>
            </a:r>
          </a:p>
        </p:txBody>
      </p:sp>
      <p:sp>
        <p:nvSpPr>
          <p:cNvPr id="85" name="Shape 172"/>
          <p:cNvSpPr/>
          <p:nvPr/>
        </p:nvSpPr>
        <p:spPr>
          <a:xfrm flipV="1">
            <a:off x="6459581" y="3602016"/>
            <a:ext cx="2381" cy="432197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ln>
                <a:solidFill>
                  <a:schemeClr val="bg1"/>
                </a:solidFill>
              </a:ln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6" name="Shape 173"/>
          <p:cNvSpPr>
            <a:spLocks noChangeArrowheads="1"/>
          </p:cNvSpPr>
          <p:nvPr/>
        </p:nvSpPr>
        <p:spPr bwMode="auto">
          <a:xfrm>
            <a:off x="6525065" y="3799912"/>
            <a:ext cx="99786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掌握情况</a:t>
            </a:r>
          </a:p>
        </p:txBody>
      </p:sp>
      <p:grpSp>
        <p:nvGrpSpPr>
          <p:cNvPr id="87" name="Group 176"/>
          <p:cNvGrpSpPr>
            <a:grpSpLocks/>
          </p:cNvGrpSpPr>
          <p:nvPr/>
        </p:nvGrpSpPr>
        <p:grpSpPr bwMode="auto">
          <a:xfrm>
            <a:off x="7456348" y="2038725"/>
            <a:ext cx="1016794" cy="989409"/>
            <a:chOff x="-127000" y="-88900"/>
            <a:chExt cx="1513700" cy="1471911"/>
          </a:xfrm>
        </p:grpSpPr>
        <p:pic>
          <p:nvPicPr>
            <p:cNvPr id="88" name="pasted-imag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图片 4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Group 188"/>
          <p:cNvGrpSpPr>
            <a:grpSpLocks/>
          </p:cNvGrpSpPr>
          <p:nvPr/>
        </p:nvGrpSpPr>
        <p:grpSpPr bwMode="auto">
          <a:xfrm>
            <a:off x="4373391" y="2014913"/>
            <a:ext cx="1033463" cy="1019175"/>
            <a:chOff x="-127000" y="-88900"/>
            <a:chExt cx="1513700" cy="1493704"/>
          </a:xfrm>
        </p:grpSpPr>
        <p:pic>
          <p:nvPicPr>
            <p:cNvPr id="91" name="pasted-image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63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图片 5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93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3" name="Group 182"/>
          <p:cNvGrpSpPr>
            <a:grpSpLocks/>
          </p:cNvGrpSpPr>
          <p:nvPr/>
        </p:nvGrpSpPr>
        <p:grpSpPr bwMode="auto">
          <a:xfrm>
            <a:off x="5921418" y="4117556"/>
            <a:ext cx="1048941" cy="922734"/>
            <a:chOff x="-127000" y="-88900"/>
            <a:chExt cx="1675314" cy="1471911"/>
          </a:xfrm>
        </p:grpSpPr>
        <p:pic>
          <p:nvPicPr>
            <p:cNvPr id="94" name="pasted-imag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21315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图片 6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675315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6" name="矩形 5"/>
          <p:cNvSpPr>
            <a:spLocks noChangeArrowheads="1"/>
          </p:cNvSpPr>
          <p:nvPr/>
        </p:nvSpPr>
        <p:spPr bwMode="auto">
          <a:xfrm>
            <a:off x="5325237" y="1342781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dirty="0">
                <a:solidFill>
                  <a:schemeClr val="tx2">
                    <a:lumMod val="50000"/>
                  </a:schemeClr>
                </a:solidFill>
                <a:latin typeface="冬青黑体简体中文 W3" pitchFamily="34" charset="-122"/>
                <a:ea typeface="冬青黑体简体中文 W3" pitchFamily="34" charset="-122"/>
              </a:rPr>
              <a:t>－我们的解决方案－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8398558" y="3288515"/>
            <a:ext cx="2964597" cy="2895827"/>
            <a:chOff x="2576945" y="274638"/>
            <a:chExt cx="6394125" cy="6375543"/>
          </a:xfrm>
        </p:grpSpPr>
        <p:grpSp>
          <p:nvGrpSpPr>
            <p:cNvPr id="98" name="组合 97"/>
            <p:cNvGrpSpPr/>
            <p:nvPr/>
          </p:nvGrpSpPr>
          <p:grpSpPr>
            <a:xfrm>
              <a:off x="2576945" y="274638"/>
              <a:ext cx="6394125" cy="6375543"/>
              <a:chOff x="2892829" y="274638"/>
              <a:chExt cx="6394125" cy="6375543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2892829" y="274638"/>
                <a:ext cx="6394125" cy="6375543"/>
                <a:chOff x="2238769" y="1042389"/>
                <a:chExt cx="5292562" cy="5292562"/>
              </a:xfrm>
            </p:grpSpPr>
            <p:pic>
              <p:nvPicPr>
                <p:cNvPr id="102" name="Picture 2" descr="http://caucho.com/wp-content/uploads/2014/01/icon_31635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8769" y="1042389"/>
                  <a:ext cx="5292562" cy="5292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63768" y="500663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http://cdn.mysitemyway.com/etc-mysitemyway/icons/legacy-previews/icons/glossy-black-icons-people-things/062608-glossy-black-icon-people-things-people-student-study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4387738" y="3158716"/>
                  <a:ext cx="939459" cy="9394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3127" y="1311628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8888" y="4052455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2175" y="515903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87157" y="5813872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2934" y="2901246"/>
                  <a:ext cx="322204" cy="3240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0849" y="5486907"/>
                  <a:ext cx="197853" cy="1990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91211" y="5889100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4566" y="5586413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1528" y="4881077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3366" y="4523890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0825" y="4312707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9195" y="3582172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9172" y="515903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0096" y="4856269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28062" y="3899590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9159" y="340440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6696" y="2493196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74681" y="1936605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1448" y="1311628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159" y="1710979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57065" y="2026622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08987" y="1251450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76297" y="2901246"/>
                  <a:ext cx="165182" cy="166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06604" y="3308996"/>
                  <a:ext cx="165182" cy="166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98163" y="2140097"/>
                  <a:ext cx="221575" cy="222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7357" y="2331221"/>
                  <a:ext cx="221575" cy="222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0041" y="4352977"/>
                  <a:ext cx="152400" cy="1532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39545" y="1913137"/>
                  <a:ext cx="173110" cy="174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2377" y="1710979"/>
                  <a:ext cx="173110" cy="174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4678" y="2501483"/>
                  <a:ext cx="126576" cy="127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5801" y="4829559"/>
                  <a:ext cx="126576" cy="127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2317" y="5486907"/>
                  <a:ext cx="103783" cy="104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1" name="任意多边形 100"/>
              <p:cNvSpPr/>
              <p:nvPr/>
            </p:nvSpPr>
            <p:spPr>
              <a:xfrm>
                <a:off x="3882044" y="1047404"/>
                <a:ext cx="1662545" cy="1986741"/>
              </a:xfrm>
              <a:custGeom>
                <a:avLst/>
                <a:gdLst>
                  <a:gd name="connsiteX0" fmla="*/ 0 w 1662545"/>
                  <a:gd name="connsiteY0" fmla="*/ 0 h 1986741"/>
                  <a:gd name="connsiteX1" fmla="*/ 723207 w 1662545"/>
                  <a:gd name="connsiteY1" fmla="*/ 174567 h 1986741"/>
                  <a:gd name="connsiteX2" fmla="*/ 1662545 w 1662545"/>
                  <a:gd name="connsiteY2" fmla="*/ 1986741 h 1986741"/>
                  <a:gd name="connsiteX3" fmla="*/ 1587731 w 1662545"/>
                  <a:gd name="connsiteY3" fmla="*/ 1978429 h 1986741"/>
                  <a:gd name="connsiteX4" fmla="*/ 66501 w 1662545"/>
                  <a:gd name="connsiteY4" fmla="*/ 457200 h 1986741"/>
                  <a:gd name="connsiteX5" fmla="*/ 0 w 1662545"/>
                  <a:gd name="connsiteY5" fmla="*/ 0 h 198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2545" h="1986741">
                    <a:moveTo>
                      <a:pt x="0" y="0"/>
                    </a:moveTo>
                    <a:lnTo>
                      <a:pt x="723207" y="174567"/>
                    </a:lnTo>
                    <a:lnTo>
                      <a:pt x="1662545" y="1986741"/>
                    </a:lnTo>
                    <a:lnTo>
                      <a:pt x="1587731" y="1978429"/>
                    </a:lnTo>
                    <a:lnTo>
                      <a:pt x="66501" y="457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9" name="直接箭头连接符 98"/>
            <p:cNvCxnSpPr/>
            <p:nvPr/>
          </p:nvCxnSpPr>
          <p:spPr>
            <a:xfrm>
              <a:off x="4097754" y="987848"/>
              <a:ext cx="1049645" cy="201719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7" name="任意多边形 136"/>
          <p:cNvSpPr/>
          <p:nvPr/>
        </p:nvSpPr>
        <p:spPr>
          <a:xfrm flipH="1">
            <a:off x="9806273" y="2838646"/>
            <a:ext cx="2062164" cy="656705"/>
          </a:xfrm>
          <a:custGeom>
            <a:avLst/>
            <a:gdLst>
              <a:gd name="connsiteX0" fmla="*/ 0 w 4222865"/>
              <a:gd name="connsiteY0" fmla="*/ 0 h 656705"/>
              <a:gd name="connsiteX1" fmla="*/ 3158836 w 4222865"/>
              <a:gd name="connsiteY1" fmla="*/ 0 h 656705"/>
              <a:gd name="connsiteX2" fmla="*/ 4222865 w 4222865"/>
              <a:gd name="connsiteY2" fmla="*/ 656705 h 65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2865" h="656705">
                <a:moveTo>
                  <a:pt x="0" y="0"/>
                </a:moveTo>
                <a:lnTo>
                  <a:pt x="3158836" y="0"/>
                </a:lnTo>
                <a:lnTo>
                  <a:pt x="4222865" y="656705"/>
                </a:lnTo>
              </a:path>
            </a:pathLst>
          </a:custGeom>
          <a:noFill/>
          <a:ln w="28575">
            <a:solidFill>
              <a:schemeClr val="accent3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81"/>
          <p:cNvSpPr txBox="1"/>
          <p:nvPr/>
        </p:nvSpPr>
        <p:spPr>
          <a:xfrm>
            <a:off x="10294835" y="2457685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 </a:t>
            </a:r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千山万水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9" name="文本框 82"/>
          <p:cNvSpPr txBox="1"/>
          <p:nvPr/>
        </p:nvSpPr>
        <p:spPr>
          <a:xfrm>
            <a:off x="10314694" y="280146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 </a:t>
            </a:r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5</a:t>
            </a:r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秒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8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18621286103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747669766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25" y="4034329"/>
            <a:ext cx="1800225" cy="1767493"/>
          </a:xfrm>
        </p:spPr>
      </p:pic>
      <p:pic>
        <p:nvPicPr>
          <p:cNvPr id="7" name="内容占位符 6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9" y="4017963"/>
            <a:ext cx="1791133" cy="18002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76275" y="37442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困境：简易的解决方案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95425" y="1491582"/>
            <a:ext cx="3667125" cy="26807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/>
              <a:t>做</a:t>
            </a:r>
            <a:r>
              <a:rPr lang="zh-CN" altLang="en-US" sz="1800" dirty="0" smtClean="0"/>
              <a:t>一个匹配调度控制服务单元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做一个媒体传输服务单元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随机匹配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基于</a:t>
            </a:r>
            <a:r>
              <a:rPr lang="en-US" altLang="zh-CN" sz="1800" dirty="0" smtClean="0"/>
              <a:t>FFMPEG</a:t>
            </a:r>
            <a:r>
              <a:rPr lang="zh-CN" altLang="en-US" sz="1800" dirty="0" smtClean="0"/>
              <a:t>的音频编码引擎</a:t>
            </a:r>
            <a:endParaRPr lang="en-US" altLang="zh-CN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932434"/>
            <a:ext cx="5106113" cy="42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00075" y="317495"/>
            <a:ext cx="10515600" cy="1168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困境：乱象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438274" y="1254123"/>
            <a:ext cx="2028825" cy="40227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卡顿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延迟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单通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通话中断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服务宕机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连接超时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噪音回声啸叫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/>
              <a:t>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819275"/>
            <a:ext cx="4572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79894" y="459356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困境：复杂的网络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44" y="1383000"/>
            <a:ext cx="4267200" cy="324326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552575" y="1222947"/>
            <a:ext cx="4584326" cy="4142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脆弱的</a:t>
            </a:r>
            <a:r>
              <a:rPr lang="en-US" altLang="zh-CN" sz="1800" dirty="0" smtClean="0"/>
              <a:t>2G/3G/4G</a:t>
            </a:r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公共</a:t>
            </a:r>
            <a:r>
              <a:rPr lang="en-US" altLang="zh-CN" sz="1800" dirty="0" smtClean="0"/>
              <a:t>WIFI</a:t>
            </a:r>
            <a:r>
              <a:rPr lang="zh-CN" altLang="en-US" sz="1800" dirty="0" smtClean="0"/>
              <a:t>，信号衰减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en-US" altLang="zh-CN" sz="1800" dirty="0" smtClean="0"/>
              <a:t>WIFI</a:t>
            </a:r>
            <a:r>
              <a:rPr lang="zh-CN" altLang="en-US" sz="1800" dirty="0" smtClean="0"/>
              <a:t>和移动网来回切换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靠天吃饭</a:t>
            </a:r>
            <a:r>
              <a:rPr lang="zh-CN" altLang="en-US" sz="1800" dirty="0" smtClean="0"/>
              <a:t>的骨干网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单中心机房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69760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77653" y="352987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困境：终端与环境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344" y="1611629"/>
            <a:ext cx="4175760" cy="2977516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362075" y="1085850"/>
            <a:ext cx="5295900" cy="43719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千奇百怪的移动终端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几千种移动终端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定制操作系统、修改</a:t>
            </a:r>
            <a:r>
              <a:rPr lang="en-US" altLang="zh-CN" sz="1400" dirty="0" smtClean="0"/>
              <a:t>WIFI</a:t>
            </a:r>
            <a:r>
              <a:rPr lang="zh-CN" altLang="en-US" sz="1400" dirty="0" smtClean="0"/>
              <a:t>模块、修改通话模块</a:t>
            </a:r>
            <a:r>
              <a:rPr lang="en-US" altLang="zh-CN" sz="1400" dirty="0" smtClean="0"/>
              <a:t>…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硬件兼容性崩溃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有限的计算能力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复杂多变的使用环境</a:t>
            </a:r>
            <a:endParaRPr lang="en-US" altLang="zh-CN" sz="18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设备权限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安全软件屏蔽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防火墙问题</a:t>
            </a:r>
            <a:endParaRPr lang="en-US" altLang="zh-CN" sz="1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5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47724" y="431798"/>
            <a:ext cx="80962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困境：反思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657350" y="1730374"/>
            <a:ext cx="7162799" cy="2727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我们缺乏对收费级实时语音系统的正确认识</a:t>
            </a:r>
            <a:endParaRPr lang="en-US" altLang="zh-CN" sz="2400" b="1" dirty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没意识到收费级语音比一般的互联网语音要求高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语音音频是理论性极强的领域，方案要有据可依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实时传输问题被简单化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被进度和业务撵着走，无暇关心合理性的问题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0737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3F3F3F"/>
      </a:dk1>
      <a:lt1>
        <a:srgbClr val="FFFFFF"/>
      </a:lt1>
      <a:dk2>
        <a:srgbClr val="A5A5A5"/>
      </a:dk2>
      <a:lt2>
        <a:srgbClr val="FFFFFF"/>
      </a:lt2>
      <a:accent1>
        <a:srgbClr val="00B0F0"/>
      </a:accent1>
      <a:accent2>
        <a:srgbClr val="92D050"/>
      </a:accent2>
      <a:accent3>
        <a:srgbClr val="FFC000"/>
      </a:accent3>
      <a:accent4>
        <a:srgbClr val="E7E6E6"/>
      </a:accent4>
      <a:accent5>
        <a:srgbClr val="4472C4"/>
      </a:accent5>
      <a:accent6>
        <a:srgbClr val="92D050"/>
      </a:accent6>
      <a:hlink>
        <a:srgbClr val="00B0F0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细微固体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rtlCol="0">
        <a:spAutoFit/>
      </a:bodyPr>
      <a:lstStyle>
        <a:defPPr>
          <a:defRPr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8733</TotalTime>
  <Words>1310</Words>
  <Application>Microsoft Office PowerPoint</Application>
  <PresentationFormat>自定义</PresentationFormat>
  <Paragraphs>260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智能路由的高可用实时音频系统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GIAC 全球互联网架构大会</dc:title>
  <dc:creator>test</dc:creator>
  <cp:lastModifiedBy>admin</cp:lastModifiedBy>
  <cp:revision>373</cp:revision>
  <dcterms:created xsi:type="dcterms:W3CDTF">2016-09-20T04:17:00Z</dcterms:created>
  <dcterms:modified xsi:type="dcterms:W3CDTF">2016-12-07T03:19:00Z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